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Ð¾ÑÐ¾Ð¶ÐµÐµ Ð¸Ð·Ð¾Ð±ÑÐ°Ð¶ÐµÐ½Ð¸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6632"/>
            <a:ext cx="568863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043608" y="4365104"/>
            <a:ext cx="7233865" cy="192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Модуль «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Задоволеність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роботою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суду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його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клієнтами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»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07288" cy="10668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Сприйняття роботи судді. Інтегральні показники за картками громадянського звітування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340766"/>
          <a:ext cx="8424936" cy="3240361"/>
        </p:xfrm>
        <a:graphic>
          <a:graphicData uri="http://schemas.openxmlformats.org/drawingml/2006/table">
            <a:tbl>
              <a:tblPr/>
              <a:tblGrid>
                <a:gridCol w="259147"/>
                <a:gridCol w="5860244"/>
                <a:gridCol w="1788324"/>
                <a:gridCol w="517221"/>
              </a:tblGrid>
              <a:tr h="503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Одиниця виміру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71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неупередженість та незалежність (суддя не піддався зовнішньому тиску, якщо такий був)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4,33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коректність, доброзичливість, ввічливість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належна підготовка до справи та знання справи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– надання можливостей сторонам обґрунтовувати свою позицію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– дотримання процедури розгляду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4,59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ЗАГАЛЬНИЙ ІНДЕКС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4,57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64" y="908720"/>
            <a:ext cx="8939336" cy="10668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Судове рішення. Відносні, кількісні та інтегральні показники за картками громадянського звітування тих респондентів, чиї справи вже завершено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772815"/>
          <a:ext cx="8568951" cy="4773965"/>
        </p:xfrm>
        <a:graphic>
          <a:graphicData uri="http://schemas.openxmlformats.org/drawingml/2006/table">
            <a:tbl>
              <a:tblPr/>
              <a:tblGrid>
                <a:gridCol w="263577"/>
                <a:gridCol w="5960418"/>
                <a:gridCol w="583244"/>
                <a:gridCol w="548390"/>
                <a:gridCol w="687259"/>
                <a:gridCol w="526063"/>
              </a:tblGrid>
              <a:tr h="520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Одиниця виміру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604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Кількість респондентів, чиї справи вже завершено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9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Рішення на користь респондента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87,50%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12,50%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Отримання респондентами тексту рішення по</a:t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справі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Вчасне отримання респондентами тексту рішення по</a:t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справі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100,00%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Легкість та доступність для розуміння мови</a:t>
                      </a:r>
                      <a:b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викладення рішення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Сприйняття респондентами обґрунтованості</a:t>
                      </a:r>
                      <a:b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рішення (чи було рішення добре обґрунтоване?)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Середня кількість судових засідань, що відбулися по справах тих респондентів, чиї справи вже завершено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4,32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Середня кількість судових засідань, що не відбулися через неналежну організацію роботи</a:t>
                      </a:r>
                      <a:b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суду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Середня кількість візитів до суду, що не були</a:t>
                      </a:r>
                      <a:b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пов’язані з судовими засіданнями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Число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2,79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Зміни, рекомендації та система «Електронний суд»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5273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 думку учасників судових проваджень, чи забезпечують наявні матеріально-технічні ресурси потреби працівників суду для ефективного виконання своїх обов’язків?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916832"/>
          <a:ext cx="8231560" cy="782828"/>
        </p:xfrm>
        <a:graphic>
          <a:graphicData uri="http://schemas.openxmlformats.org/drawingml/2006/table">
            <a:tbl>
              <a:tblPr/>
              <a:tblGrid>
                <a:gridCol w="421196"/>
                <a:gridCol w="5109154"/>
                <a:gridCol w="1591661"/>
                <a:gridCol w="1109549"/>
              </a:tblGrid>
              <a:tr h="13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Кількість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66,67%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8,89%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відповіли на питання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24,44%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278092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Якими є Ваші враження від візиту до суду сьогодні порівняно з Вашими очікуваннями?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560" y="3356992"/>
          <a:ext cx="7848872" cy="978535"/>
        </p:xfrm>
        <a:graphic>
          <a:graphicData uri="http://schemas.openxmlformats.org/drawingml/2006/table">
            <a:tbl>
              <a:tblPr/>
              <a:tblGrid>
                <a:gridCol w="5134343"/>
                <a:gridCol w="1599509"/>
                <a:gridCol w="1115020"/>
              </a:tblGrid>
              <a:tr h="11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Кращі, ніж очікував (</a:t>
                      </a:r>
                      <a:r>
                        <a:rPr lang="uk-UA" sz="1200" dirty="0" err="1">
                          <a:latin typeface="Times New Roman"/>
                          <a:ea typeface="Times New Roman"/>
                          <a:cs typeface="Times New Roman"/>
                        </a:rPr>
                        <a:t>-ла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37,78%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Гірші, ніж очікував (</a:t>
                      </a:r>
                      <a:r>
                        <a:rPr lang="uk-UA" sz="1200" dirty="0" err="1">
                          <a:latin typeface="Times New Roman"/>
                          <a:ea typeface="Times New Roman"/>
                          <a:cs typeface="Times New Roman"/>
                        </a:rPr>
                        <a:t>-ла</a:t>
                      </a: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Відповідають очікуванням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57,78%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 на питання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4437112"/>
          <a:ext cx="7920880" cy="586994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47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Якщо Ви були в цьому суді раніше (минулого року або ще раніше), то як, на Ваш погляд, змінилась якість роботи суду загалом?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1560" y="5013176"/>
          <a:ext cx="7920880" cy="1656181"/>
        </p:xfrm>
        <a:graphic>
          <a:graphicData uri="http://schemas.openxmlformats.org/drawingml/2006/table">
            <a:tbl>
              <a:tblPr/>
              <a:tblGrid>
                <a:gridCol w="5181447"/>
                <a:gridCol w="1614183"/>
                <a:gridCol w="1125250"/>
              </a:tblGrid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Покращилась значно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Покращилась несуттєво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Залишилась без змін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13,33%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Дещо погіршилася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Значно погіршилася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Важко сказати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2,22%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 на питання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24,44%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Зміни, рекомендації та система «Електронний суд»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2474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Чи відомо Вам, що в Україні в усіх судах в тестовому режимі починаючи з 1 січня 2019 р. працює система «Електронний суд» для подання до суду та отримання від суду документів в режимі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2060848"/>
          <a:ext cx="8208911" cy="744476"/>
        </p:xfrm>
        <a:graphic>
          <a:graphicData uri="http://schemas.openxmlformats.org/drawingml/2006/table">
            <a:tbl>
              <a:tblPr/>
              <a:tblGrid>
                <a:gridCol w="5369863"/>
                <a:gridCol w="1672881"/>
                <a:gridCol w="1166167"/>
              </a:tblGrid>
              <a:tr h="167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75,56%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22,22%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 на питання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2,22%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299695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Чи користувалися Ви особисто системою «Електронний суд»?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3429000"/>
          <a:ext cx="8208912" cy="744476"/>
        </p:xfrm>
        <a:graphic>
          <a:graphicData uri="http://schemas.openxmlformats.org/drawingml/2006/table">
            <a:tbl>
              <a:tblPr/>
              <a:tblGrid>
                <a:gridCol w="5369863"/>
                <a:gridCol w="1672881"/>
                <a:gridCol w="1166168"/>
              </a:tblGrid>
              <a:tr h="125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25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 на питання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0,00%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4437112"/>
          <a:ext cx="8229600" cy="1957070"/>
        </p:xfrm>
        <a:graphic>
          <a:graphicData uri="http://schemas.openxmlformats.org/drawingml/2006/table">
            <a:tbl>
              <a:tblPr/>
              <a:tblGrid>
                <a:gridCol w="7060493"/>
                <a:gridCol w="1169107"/>
              </a:tblGrid>
              <a:tr h="322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Якщо Ви користувалися системою «Електронний суд» , дайте оцінку роботі цієї системи. Використовуйте 5-бальну шкалу</a:t>
                      </a:r>
                      <a:b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(1 – дуже погано,  2 – незадовільно, 3 – задовільно, 4 – добре, 5 – відмінно, 9 – КН)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 на питання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Середня оцінка всіма респондентами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2,78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9073008" cy="10668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Організація досліджень та формування вибірки: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196752"/>
          <a:ext cx="8568951" cy="5413352"/>
        </p:xfrm>
        <a:graphic>
          <a:graphicData uri="http://schemas.openxmlformats.org/drawingml/2006/table">
            <a:tbl>
              <a:tblPr/>
              <a:tblGrid>
                <a:gridCol w="5890462"/>
                <a:gridCol w="1438858"/>
                <a:gridCol w="1239631"/>
              </a:tblGrid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Кількість респондентів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7932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віковими характеристиками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18-25 років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2,22%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26-39 років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57,78%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40-59 років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років і старше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статтю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Чоловіча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Жіноча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Географічний розподіл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Респоненти, що проживають населеному пункті, де розташований цей суд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73,33%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іншому населеному пункті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26,67%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2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матеріальними статками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Змушені економити на харчуванні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11,11%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Вистачає на харчування та необхідний одяг, взуття. Для таких покупок як гарний костюм, мобільний телефон, пилосос необхідно заощадити або позичити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22,22%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Вистачає на харчування, одяг, взуття, інші покупки. Але для придбання речей, які дорого коштують (таких як сучасний телевізор, холодильник, меблі) необхідно заощадити або позичити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Вистачає на харчування, одяг, взуття, дорогі покупки. Для таких покупок як машина, квартира необхідно заощадити або позичити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Будь-які необхідні покупки можуть зробити в будь-який час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047" marR="480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6453336"/>
          <a:ext cx="8568952" cy="221784"/>
        </p:xfrm>
        <a:graphic>
          <a:graphicData uri="http://schemas.openxmlformats.org/drawingml/2006/table">
            <a:tbl>
              <a:tblPr/>
              <a:tblGrid>
                <a:gridCol w="5904656"/>
                <a:gridCol w="1440160"/>
                <a:gridCol w="1224136"/>
              </a:tblGrid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6,67%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8229600" cy="504056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Продовження таблиці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908724"/>
          <a:ext cx="8712968" cy="5322820"/>
        </p:xfrm>
        <a:graphic>
          <a:graphicData uri="http://schemas.openxmlformats.org/drawingml/2006/table">
            <a:tbl>
              <a:tblPr/>
              <a:tblGrid>
                <a:gridCol w="5989463"/>
                <a:gridCol w="1463039"/>
                <a:gridCol w="1260466"/>
              </a:tblGrid>
              <a:tr h="22178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Рівень освіти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Середня та неповна середня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15,56%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Вища та неповна вища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Інше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роллю в судовому процесі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Є учасником судових проваджень і представляєте особисто себе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26,67%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Є учасником судових проваджень, але представляєте іншу фізичну чи юридичну особу (є адвокатом, представником прокуратури, юрист-консультантом)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51,11%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є учасником судових проваджень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22,22%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Інше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судовим процесом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Цивільний процес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53,33%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Кримінальний процес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13,33%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Адміністративний процес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8,89%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Господарський процес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Справа про адміністративні правопорушення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4,44%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Розподіл за стадією розгляду справи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Розгляд справи ще не розпочато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13,33%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Справа перебуває в процесі розгляду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Розгляд справи завершено (винесено рішення)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6,67%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Інше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735" marR="557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9900592" cy="10668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Загальна оцінка якості роботи суду за 5-бальною шкалою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268760"/>
          <a:ext cx="8568952" cy="1369949"/>
        </p:xfrm>
        <a:graphic>
          <a:graphicData uri="http://schemas.openxmlformats.org/drawingml/2006/table">
            <a:tbl>
              <a:tblPr/>
              <a:tblGrid>
                <a:gridCol w="263577"/>
                <a:gridCol w="3197225"/>
                <a:gridCol w="996035"/>
                <a:gridCol w="694339"/>
                <a:gridCol w="536410"/>
                <a:gridCol w="536410"/>
                <a:gridCol w="583244"/>
                <a:gridCol w="548390"/>
                <a:gridCol w="687259"/>
                <a:gridCol w="526063"/>
              </a:tblGrid>
              <a:tr h="514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Респондент за характеристикою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респондентів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1 (дуже погано)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відповіли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Середня інтегральна оцінка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3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Середня оцінка всіма респондентами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4,67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299695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Загальна оцінка якості роботи суду за 5-бальною шкалою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3573016"/>
          <a:ext cx="8568951" cy="19570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90473"/>
                <a:gridCol w="3959671"/>
                <a:gridCol w="729239"/>
                <a:gridCol w="563372"/>
                <a:gridCol w="563372"/>
                <a:gridCol w="612560"/>
                <a:gridCol w="575956"/>
                <a:gridCol w="721803"/>
                <a:gridCol w="552505"/>
              </a:tblGrid>
              <a:tr h="139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R w="9525" cap="flat" cmpd="sng" algn="ctr">
                      <a:noFill/>
                      <a:prstDash val="soli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Середній інтегральний показник за вимірами якості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cs typeface="Times New Roman" pitchFamily="18" charset="0"/>
                        </a:rPr>
                        <a:t>4,50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Доступність суду. Інтегральні показники за картками громадянського звітування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194196"/>
          <a:ext cx="8784978" cy="5689643"/>
        </p:xfrm>
        <a:graphic>
          <a:graphicData uri="http://schemas.openxmlformats.org/drawingml/2006/table">
            <a:tbl>
              <a:tblPr/>
              <a:tblGrid>
                <a:gridCol w="270222"/>
                <a:gridCol w="6110681"/>
                <a:gridCol w="597947"/>
                <a:gridCol w="562216"/>
                <a:gridCol w="704586"/>
                <a:gridCol w="539326"/>
              </a:tblGrid>
              <a:tr h="443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Одиниця виміру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Значення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легко Вам було знайти будівлю суду?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4,77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зручно Вам діставатися до будівлі суду громадським транспортом? (Якщо Ви не користуєтеся громадським транспортом, пропустіть це запитання)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4,71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зручно </a:t>
                      </a:r>
                      <a:r>
                        <a:rPr lang="uk-UA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паркувати</a:t>
                      </a: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автомобіль (достатньо </a:t>
                      </a:r>
                      <a:r>
                        <a:rPr lang="uk-UA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паркувальних</a:t>
                      </a: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місць) біля будівлі суду? (Якщо Ви дісталися не на автомобілі – тобто громадським транспортом або пішки, пропустіть це питання)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зазнавали Ви певних перешкод у доступі до приміщень суду через обмеження охорони?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так) до 5 (цілком ні)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4,91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 Ви вважаєте, чи люди з обмеженими можливостями можуть безперешкодно потрапити до приміщення суду і користуватися послугами суду?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4,09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Якщо Вам доводилося телефонувати до суду, чи завжди вдавалось додзвонитися?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4,57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Якщо Вам доводилося телефонувати до суду, чи завжди вдавалось отримати потрібну інформацію?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4,65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давав графік роботи канцелярії суду можливість вчасно та безперешкодно вирішувати Ваші справи у суді (подати позов, ознайомитися з матеріалами, отримати рішення, ухвалу, вирок та ін.)?*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4,73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могли б Ви собі дозволити витрати на послуги адвоката у разі необхідності?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3,19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ЗАГАЛЬНИЙ ІНДЕКС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0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81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*У стандартному опитувальнику є одне питання, важливе для характеристики роботи суду, однак за змістом воно не може включатись до розрахунку інтегральної оцінки доступності. Це показник «зручність графіка роботи канцелярії суду», стор.55 посібника з СОРС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79296" cy="10668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Зручність та комфортність перебування в суді. Інтегральні показники за картками громадянського звітування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268760"/>
          <a:ext cx="8568952" cy="2528917"/>
        </p:xfrm>
        <a:graphic>
          <a:graphicData uri="http://schemas.openxmlformats.org/drawingml/2006/table">
            <a:tbl>
              <a:tblPr/>
              <a:tblGrid>
                <a:gridCol w="263577"/>
                <a:gridCol w="5960419"/>
                <a:gridCol w="1818894"/>
                <a:gridCol w="526062"/>
              </a:tblGrid>
              <a:tr h="45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Одиниця виміру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98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достатність зручних місць для очікування, оформлення документів, підготовки до засідання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4,33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вільний доступ до побутових приміщень (туалетів)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4,49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чистота та прибраність приміщень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достатність освітлення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ЗАГАЛЬНИЙ ІНДЕКС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4,58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Повнота та ясність інформації. Інтегральні показники за картками громадянського звітування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9" y="1484786"/>
          <a:ext cx="8712970" cy="5164276"/>
        </p:xfrm>
        <a:graphic>
          <a:graphicData uri="http://schemas.openxmlformats.org/drawingml/2006/table">
            <a:tbl>
              <a:tblPr/>
              <a:tblGrid>
                <a:gridCol w="268007"/>
                <a:gridCol w="6060594"/>
                <a:gridCol w="1849464"/>
                <a:gridCol w="534905"/>
              </a:tblGrid>
              <a:tr h="535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Одиниця виміру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 зручно у суді розташовані інформаційні стенди (дошки об’яв)?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 повною мірою задовольняє Вас наявна в суді інформація щодо: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розташування кабінетів, залів судових засідань, інших приміщень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4,64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правил допуску в суд та перебування в ньому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4,64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справ, що призначені до розгляду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4,48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– зразків документів (заяв, клопотань тощо)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4,44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– порядку сплати судових зборів та мита, реквізити та розміри платежів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4,52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69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 користувалися Ви сторінкою суду в мережі інтернет?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відсоток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80,00%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6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Чи знайшли Ви на сторінці суду потрібну для Вас інформацію?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4,74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ЗАГАЛЬНИЙ ІНДЕКС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4,60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9227368" cy="10668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Сприйняття роботи працівників апарату суду. Інтегральні показники за картками громадянського звітування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556792"/>
          <a:ext cx="8424936" cy="2880320"/>
        </p:xfrm>
        <a:graphic>
          <a:graphicData uri="http://schemas.openxmlformats.org/drawingml/2006/table">
            <a:tbl>
              <a:tblPr/>
              <a:tblGrid>
                <a:gridCol w="259147"/>
                <a:gridCol w="5860243"/>
                <a:gridCol w="1788324"/>
                <a:gridCol w="517222"/>
              </a:tblGrid>
              <a:tr h="415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Одиниця виміру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Значення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00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старанно працювали працівники суду?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0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не припускалися працівники апарату суду помилок, які призводили б до перероблення документів та (або) порушення строків розгляду справ?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4,24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4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 виявили працівники апарату суду при спілкуванні з Вами: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03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доброзичливість, повагу, бажання допомогти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4,54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однакове ставлення до всіх, незалежно від соціального статусу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4,71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професіоналізм, знання своєї справи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 1 (цілком ні) до 5 (цілком так)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4,66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ЗАГАЛЬНИЙ ІНДЕКС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856984" cy="10668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Дотримання термінів судового розгляду. Інтегральні показники за картками громадянського звітування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5"/>
          <a:ext cx="8424936" cy="2952328"/>
        </p:xfrm>
        <a:graphic>
          <a:graphicData uri="http://schemas.openxmlformats.org/drawingml/2006/table">
            <a:tbl>
              <a:tblPr/>
              <a:tblGrid>
                <a:gridCol w="259147"/>
                <a:gridCol w="5860244"/>
                <a:gridCol w="1788324"/>
                <a:gridCol w="517221"/>
              </a:tblGrid>
              <a:tr h="541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Одиниця виміру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/>
                          <a:ea typeface="Times New Roman"/>
                          <a:cs typeface="Times New Roman"/>
                        </a:rPr>
                        <a:t>Значення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 вчасно (відповідно до графіка) розпочалося останнє засідання по Вашій справі?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3,97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 було враховано Ваші побажання при призначенні дня та часу засідання?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4,36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 вчасно Ви отримували повістки та повідомлення про розгляд справи?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4,65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Чи вважаєте Ви обґрунтованими затримки/ перенесення слухань у розгляді Вашої справи?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Від 1 (цілком ні) до 5 (цілком так)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latin typeface="Times New Roman"/>
                          <a:ea typeface="Calibri"/>
                          <a:cs typeface="Times New Roman"/>
                        </a:rPr>
                        <a:t>4,30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7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Times New Roman"/>
                          <a:ea typeface="Times New Roman"/>
                          <a:cs typeface="Times New Roman"/>
                        </a:rPr>
                        <a:t>ЗАГАЛЬНИЙ ІНДЕКС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/>
                          <a:ea typeface="Calibri"/>
                          <a:cs typeface="Times New Roman"/>
                        </a:rPr>
                        <a:t>4,32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</TotalTime>
  <Words>1911</Words>
  <Application>Microsoft Office PowerPoint</Application>
  <PresentationFormat>Экран (4:3)</PresentationFormat>
  <Paragraphs>479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Слайд 1</vt:lpstr>
      <vt:lpstr>Організація досліджень та формування вибірки: </vt:lpstr>
      <vt:lpstr>Слайд 3</vt:lpstr>
      <vt:lpstr>Загальна оцінка якості роботи суду за 5-бальною шкалою: </vt:lpstr>
      <vt:lpstr>Доступність суду. Інтегральні показники за картками громадянського звітування:</vt:lpstr>
      <vt:lpstr>Зручність та комфортність перебування в суді. Інтегральні показники за картками громадянського звітування:</vt:lpstr>
      <vt:lpstr>Повнота та ясність інформації. Інтегральні показники за картками громадянського звітування:</vt:lpstr>
      <vt:lpstr>Сприйняття роботи працівників апарату суду. Інтегральні показники за картками громадянського звітування: </vt:lpstr>
      <vt:lpstr>Дотримання термінів судового розгляду. Інтегральні показники за картками громадянського звітування:</vt:lpstr>
      <vt:lpstr>Сприйняття роботи судді. Інтегральні показники за картками громадянського звітування:</vt:lpstr>
      <vt:lpstr>Судове рішення. Відносні, кількісні та інтегральні показники за картками громадянського звітування тих респондентів, чиї справи вже завершено: </vt:lpstr>
      <vt:lpstr>Зміни, рекомендації та система «Електронний суд»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Sud</dc:creator>
  <cp:lastModifiedBy>Пользователь Windows</cp:lastModifiedBy>
  <cp:revision>7</cp:revision>
  <dcterms:created xsi:type="dcterms:W3CDTF">2019-07-30T12:59:07Z</dcterms:created>
  <dcterms:modified xsi:type="dcterms:W3CDTF">2019-07-30T13:49:39Z</dcterms:modified>
</cp:coreProperties>
</file>